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10" r:id="rId1"/>
  </p:sldMasterIdLst>
  <p:notesMasterIdLst>
    <p:notesMasterId r:id="rId9"/>
  </p:notesMasterIdLst>
  <p:handoutMasterIdLst>
    <p:handoutMasterId r:id="rId10"/>
  </p:handoutMasterIdLst>
  <p:sldIdLst>
    <p:sldId id="258" r:id="rId2"/>
    <p:sldId id="277" r:id="rId3"/>
    <p:sldId id="276" r:id="rId4"/>
    <p:sldId id="272" r:id="rId5"/>
    <p:sldId id="270" r:id="rId6"/>
    <p:sldId id="271" r:id="rId7"/>
    <p:sldId id="280" r:id="rId8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45 Helvetica Light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BB0027"/>
    <a:srgbClr val="BB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60"/>
    <p:restoredTop sz="87823"/>
  </p:normalViewPr>
  <p:slideViewPr>
    <p:cSldViewPr>
      <p:cViewPr varScale="1">
        <p:scale>
          <a:sx n="143" d="100"/>
          <a:sy n="143" d="100"/>
        </p:scale>
        <p:origin x="1624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668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8" d="100"/>
        <a:sy n="98" d="100"/>
      </p:scale>
      <p:origin x="0" y="0"/>
    </p:cViewPr>
  </p:sorterViewPr>
  <p:notesViewPr>
    <p:cSldViewPr>
      <p:cViewPr>
        <p:scale>
          <a:sx n="77" d="100"/>
          <a:sy n="77" d="100"/>
        </p:scale>
        <p:origin x="5520" y="16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Open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Open Sans" charset="0"/>
              </a:defRPr>
            </a:lvl1pPr>
          </a:lstStyle>
          <a:p>
            <a:pPr>
              <a:defRPr/>
            </a:pPr>
            <a:fld id="{59AAF3D2-EDFA-BA42-9460-032E57456FC5}" type="datetimeFigureOut">
              <a:rPr lang="en-US"/>
              <a:pPr>
                <a:defRPr/>
              </a:pPr>
              <a:t>11/7/22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Open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Open Sans" charset="0"/>
              </a:defRPr>
            </a:lvl1pPr>
          </a:lstStyle>
          <a:p>
            <a:pPr>
              <a:defRPr/>
            </a:pPr>
            <a:fld id="{53E6B18D-BC97-A741-A494-5A40B396D86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aseline="0">
                <a:latin typeface="Open Sans" charset="0"/>
                <a:ea typeface="ＭＳ Ｐゴシック" charset="0"/>
                <a:cs typeface="Geneva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aseline="0">
                <a:latin typeface="Open Sans" charset="0"/>
                <a:ea typeface="ＭＳ Ｐゴシック" charset="0"/>
                <a:cs typeface="Geneva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aseline="0">
                <a:latin typeface="Open Sans" charset="0"/>
                <a:ea typeface="ＭＳ Ｐゴシック" charset="0"/>
                <a:cs typeface="Geneva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aseline="0">
                <a:latin typeface="Open Sans" charset="0"/>
              </a:defRPr>
            </a:lvl1pPr>
          </a:lstStyle>
          <a:p>
            <a:pPr>
              <a:defRPr/>
            </a:pPr>
            <a:fld id="{2B24F439-14CB-B64A-A38E-43868DBA8F9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Open Sans" charset="0"/>
        <a:ea typeface="ＭＳ Ｐゴシック" charset="0"/>
        <a:cs typeface="Geneva" pitchFamily="-110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Open Sans" charset="0"/>
        <a:ea typeface="Geneva" pitchFamily="-110" charset="-128"/>
        <a:cs typeface="Geneva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Open Sans" charset="0"/>
        <a:ea typeface="Geneva" pitchFamily="-110" charset="-128"/>
        <a:cs typeface="Geneva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Open Sans" charset="0"/>
        <a:ea typeface="Geneva" pitchFamily="-110" charset="-128"/>
        <a:cs typeface="Geneva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Open Sans" charset="0"/>
        <a:ea typeface="Geneva" pitchFamily="-110" charset="-128"/>
        <a:cs typeface="Geneva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x-none" dirty="0">
                <a:ea typeface="ＭＳ Ｐゴシック" charset="-128"/>
                <a:cs typeface="Geneva" charset="0"/>
              </a:rPr>
              <a:t>Welcome + topic</a:t>
            </a:r>
          </a:p>
        </p:txBody>
      </p:sp>
    </p:spTree>
    <p:extLst>
      <p:ext uri="{BB962C8B-B14F-4D97-AF65-F5344CB8AC3E}">
        <p14:creationId xmlns:p14="http://schemas.microsoft.com/office/powerpoint/2010/main" val="2982755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5446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3776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Replace graph</a:t>
            </a:r>
          </a:p>
        </p:txBody>
      </p:sp>
    </p:spTree>
    <p:extLst>
      <p:ext uri="{BB962C8B-B14F-4D97-AF65-F5344CB8AC3E}">
        <p14:creationId xmlns:p14="http://schemas.microsoft.com/office/powerpoint/2010/main" val="1644246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919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486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B00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9pPr>
          </a:lstStyle>
          <a:p>
            <a:pPr>
              <a:defRPr/>
            </a:pPr>
            <a:endParaRPr lang="x-none" altLang="x-none">
              <a:latin typeface="Open Sans Regular" charset="0"/>
            </a:endParaRPr>
          </a:p>
        </p:txBody>
      </p:sp>
      <p:pic>
        <p:nvPicPr>
          <p:cNvPr id="3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895350"/>
            <a:ext cx="342900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6" descr="_Plaid-Digital_FINAL-NEW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37" t="23988" r="4771" b="1990"/>
          <a:stretch>
            <a:fillRect/>
          </a:stretch>
        </p:blipFill>
        <p:spPr bwMode="auto">
          <a:xfrm>
            <a:off x="457200" y="0"/>
            <a:ext cx="790575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5"/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B00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45 Helvetica Light" charset="0"/>
                <a:ea typeface="ＭＳ Ｐゴシック" charset="-128"/>
              </a:defRPr>
            </a:lvl9pPr>
          </a:lstStyle>
          <a:p>
            <a:pPr>
              <a:defRPr/>
            </a:pPr>
            <a:endParaRPr lang="x-none" altLang="x-none">
              <a:latin typeface="Open Sans Regular" charset="0"/>
            </a:endParaRPr>
          </a:p>
        </p:txBody>
      </p:sp>
      <p:pic>
        <p:nvPicPr>
          <p:cNvPr id="6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895350"/>
            <a:ext cx="342900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2" descr="_Plaid-Digital_FINAL-NEW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37" t="23988" r="4771" b="1990"/>
          <a:stretch>
            <a:fillRect/>
          </a:stretch>
        </p:blipFill>
        <p:spPr bwMode="auto">
          <a:xfrm>
            <a:off x="457200" y="0"/>
            <a:ext cx="790575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09314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613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457200" y="1200150"/>
            <a:ext cx="82296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111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57200" y="1200150"/>
            <a:ext cx="39624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727448" y="1212300"/>
            <a:ext cx="3959352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285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57200" y="1200150"/>
            <a:ext cx="25908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3276600" y="1200150"/>
            <a:ext cx="25908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3"/>
          <p:cNvSpPr>
            <a:spLocks noGrp="1"/>
          </p:cNvSpPr>
          <p:nvPr>
            <p:ph sz="quarter" idx="12"/>
          </p:nvPr>
        </p:nvSpPr>
        <p:spPr>
          <a:xfrm>
            <a:off x="6096000" y="1200150"/>
            <a:ext cx="25908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110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57200" y="1200150"/>
            <a:ext cx="19050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1"/>
          </p:nvPr>
        </p:nvSpPr>
        <p:spPr>
          <a:xfrm>
            <a:off x="2565400" y="1200150"/>
            <a:ext cx="19050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2"/>
          </p:nvPr>
        </p:nvSpPr>
        <p:spPr>
          <a:xfrm>
            <a:off x="4673600" y="1200150"/>
            <a:ext cx="19050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/>
          </p:nvPr>
        </p:nvSpPr>
        <p:spPr>
          <a:xfrm>
            <a:off x="6781800" y="1200150"/>
            <a:ext cx="1905000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9064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3338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_Plaid-Digital_FINAL-NEW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50" t="20876" r="39888" b="2893"/>
          <a:stretch>
            <a:fillRect/>
          </a:stretch>
        </p:blipFill>
        <p:spPr bwMode="auto">
          <a:xfrm rot="5400000">
            <a:off x="3798887" y="1046163"/>
            <a:ext cx="60325" cy="765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3" descr="_Plaid-Digital_FINAL-NEW.png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50" t="20876" r="39888" b="2893"/>
          <a:stretch>
            <a:fillRect/>
          </a:stretch>
        </p:blipFill>
        <p:spPr bwMode="auto">
          <a:xfrm rot="5400000">
            <a:off x="3798887" y="1046163"/>
            <a:ext cx="60325" cy="765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361950"/>
            <a:ext cx="822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title style</a:t>
            </a:r>
          </a:p>
        </p:txBody>
      </p:sp>
      <p:sp>
        <p:nvSpPr>
          <p:cNvPr id="103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50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4248150"/>
            <a:ext cx="1154590" cy="736392"/>
          </a:xfrm>
          <a:prstGeom prst="rect">
            <a:avLst/>
          </a:prstGeom>
        </p:spPr>
      </p:pic>
      <p:sp>
        <p:nvSpPr>
          <p:cNvPr id="7" name="Slide Number">
            <a:extLst>
              <a:ext uri="{FF2B5EF4-FFF2-40B4-BE49-F238E27FC236}">
                <a16:creationId xmlns:a16="http://schemas.microsoft.com/office/drawing/2014/main" id="{51D83416-00FF-7E42-B8E5-8A7EE0EDCA9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073918" y="6400413"/>
            <a:ext cx="279883" cy="276999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sym typeface="Open Sans Regular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ADBF4EFE-C980-B844-B5ED-B8094C71D895}"/>
              </a:ext>
            </a:extLst>
          </p:cNvPr>
          <p:cNvSpPr txBox="1">
            <a:spLocks/>
          </p:cNvSpPr>
          <p:nvPr userDrawn="1"/>
        </p:nvSpPr>
        <p:spPr>
          <a:xfrm>
            <a:off x="11226318" y="6552813"/>
            <a:ext cx="279883" cy="276999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8888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sym typeface="Open Sans Regular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9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7BE7423C-EEE2-3F45-8EF7-78515AA765E4}"/>
              </a:ext>
            </a:extLst>
          </p:cNvPr>
          <p:cNvSpPr txBox="1">
            <a:spLocks/>
          </p:cNvSpPr>
          <p:nvPr userDrawn="1"/>
        </p:nvSpPr>
        <p:spPr>
          <a:xfrm>
            <a:off x="11378718" y="6705213"/>
            <a:ext cx="279883" cy="276999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8888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sym typeface="Open Sans Regular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9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4C78D2C9-EC69-C447-A43E-74428D9672F5}"/>
              </a:ext>
            </a:extLst>
          </p:cNvPr>
          <p:cNvSpPr txBox="1">
            <a:spLocks/>
          </p:cNvSpPr>
          <p:nvPr userDrawn="1"/>
        </p:nvSpPr>
        <p:spPr>
          <a:xfrm>
            <a:off x="11531118" y="6857613"/>
            <a:ext cx="279883" cy="276999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8888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sym typeface="Open Sans Regular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45 Helvetica Light" charset="0"/>
                <a:ea typeface="ＭＳ Ｐゴシック" charset="-128"/>
                <a:cs typeface="+mn-cs"/>
              </a:defRPr>
            </a:lvl9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71E7F3-AD6C-224E-BD90-D1A35CEDCAE6}"/>
              </a:ext>
            </a:extLst>
          </p:cNvPr>
          <p:cNvSpPr txBox="1"/>
          <p:nvPr userDrawn="1"/>
        </p:nvSpPr>
        <p:spPr>
          <a:xfrm>
            <a:off x="8691016" y="4881890"/>
            <a:ext cx="5068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86CB4B4D-7CA3-9044-876B-883B54F8677D}" type="slidenum"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 algn="r"/>
              <a:t>‹#›</a:t>
            </a:fld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5" r:id="rId1"/>
    <p:sldLayoutId id="2147483819" r:id="rId2"/>
    <p:sldLayoutId id="2147483820" r:id="rId3"/>
    <p:sldLayoutId id="2147483821" r:id="rId4"/>
    <p:sldLayoutId id="2147483822" r:id="rId5"/>
    <p:sldLayoutId id="2147483823" r:id="rId6"/>
    <p:sldLayoutId id="2147483824" r:id="rId7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Open Sans" charset="0"/>
          <a:ea typeface="Open Sans" charset="0"/>
          <a:cs typeface="Open Sans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Open Sans" charset="0"/>
          <a:ea typeface="Open Sans" charset="0"/>
          <a:cs typeface="Open Sans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Open Sans" charset="0"/>
          <a:ea typeface="Open Sans" charset="0"/>
          <a:cs typeface="Open Sans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Open Sans" charset="0"/>
          <a:ea typeface="Open Sans" charset="0"/>
          <a:cs typeface="Open Sans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Open Sans" charset="0"/>
          <a:ea typeface="Open Sans" charset="0"/>
          <a:cs typeface="Open Sans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Times" pitchFamily="-110" charset="0"/>
          <a:ea typeface="Osaka" pitchFamily="-110" charset="-128"/>
          <a:cs typeface="Osaka" pitchFamily="-11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Times" pitchFamily="-110" charset="0"/>
          <a:ea typeface="Osaka" pitchFamily="-110" charset="-128"/>
          <a:cs typeface="Osaka" pitchFamily="-11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Times" pitchFamily="-110" charset="0"/>
          <a:ea typeface="Osaka" pitchFamily="-110" charset="-128"/>
          <a:cs typeface="Osaka" pitchFamily="-11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Times" pitchFamily="-110" charset="0"/>
          <a:ea typeface="Osaka" pitchFamily="-110" charset="-128"/>
          <a:cs typeface="Osaka" pitchFamily="-110" charset="-128"/>
        </a:defRPr>
      </a:lvl9pPr>
    </p:titleStyle>
    <p:bodyStyle>
      <a:lvl1pPr marL="6350" indent="-6350" algn="l" rtl="0" eaLnBrk="1" fontAlgn="base" hangingPunct="1">
        <a:spcBef>
          <a:spcPts val="600"/>
        </a:spcBef>
        <a:spcAft>
          <a:spcPct val="0"/>
        </a:spcAft>
        <a:defRPr sz="1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1pPr>
      <a:lvl2pPr marL="742950" indent="-285750" algn="l" rtl="0" eaLnBrk="1" fontAlgn="base" hangingPunct="1">
        <a:spcBef>
          <a:spcPts val="600"/>
        </a:spcBef>
        <a:spcAft>
          <a:spcPct val="0"/>
        </a:spcAft>
        <a:buSzPct val="110000"/>
        <a:buFont typeface="Arial" charset="0"/>
        <a:buChar char="•"/>
        <a:defRPr sz="1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2pPr>
      <a:lvl3pPr marL="1200150" indent="-285750" algn="l" rtl="0" eaLnBrk="1" fontAlgn="base" hangingPunct="1">
        <a:spcBef>
          <a:spcPts val="600"/>
        </a:spcBef>
        <a:spcAft>
          <a:spcPct val="0"/>
        </a:spcAft>
        <a:buSzPct val="110000"/>
        <a:buFont typeface=".AppleSystemUIFont" charset="-120"/>
        <a:buChar char="–"/>
        <a:defRPr sz="1400" i="1">
          <a:solidFill>
            <a:schemeClr val="tx1"/>
          </a:solidFill>
          <a:latin typeface="Open Sans" charset="0"/>
          <a:ea typeface="Open Sans" charset="0"/>
          <a:cs typeface="Open Sans" charset="0"/>
        </a:defRPr>
      </a:lvl3pPr>
      <a:lvl4pPr marL="1657350" indent="-285750" algn="l" rtl="0" eaLnBrk="1" fontAlgn="base" hangingPunct="1">
        <a:spcBef>
          <a:spcPts val="600"/>
        </a:spcBef>
        <a:spcAft>
          <a:spcPct val="0"/>
        </a:spcAft>
        <a:buSzPct val="110000"/>
        <a:buFont typeface="Arial" charset="0"/>
        <a:buChar char="•"/>
        <a:defRPr sz="1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4pPr>
      <a:lvl5pPr marL="2057400" indent="-228600" algn="l" rtl="0" eaLnBrk="1" fontAlgn="base" hangingPunct="1">
        <a:spcBef>
          <a:spcPts val="600"/>
        </a:spcBef>
        <a:spcAft>
          <a:spcPct val="0"/>
        </a:spcAft>
        <a:buSzPct val="110000"/>
        <a:buFont typeface=".AppleSystemUIFont" charset="-120"/>
        <a:buChar char="–"/>
        <a:defRPr sz="1400" i="1">
          <a:solidFill>
            <a:schemeClr val="tx1"/>
          </a:solidFill>
          <a:latin typeface="Open Sans" charset="0"/>
          <a:ea typeface="Open Sans" charset="0"/>
          <a:cs typeface="Open Sans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-110" charset="0"/>
          <a:ea typeface="+mn-ea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-110" charset="0"/>
          <a:ea typeface="+mn-ea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-110" charset="0"/>
          <a:ea typeface="+mn-ea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-110" charset="0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doi.org/10.1021/acs.jcim.2c00817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21" name="Straight Connector 11"/>
          <p:cNvCxnSpPr>
            <a:cxnSpLocks noChangeShapeType="1"/>
          </p:cNvCxnSpPr>
          <p:nvPr/>
        </p:nvCxnSpPr>
        <p:spPr bwMode="auto">
          <a:xfrm>
            <a:off x="2209800" y="3486150"/>
            <a:ext cx="5486400" cy="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22" name="Text Placeholder 14"/>
          <p:cNvSpPr txBox="1">
            <a:spLocks/>
          </p:cNvSpPr>
          <p:nvPr/>
        </p:nvSpPr>
        <p:spPr bwMode="auto">
          <a:xfrm>
            <a:off x="2057400" y="2190751"/>
            <a:ext cx="6629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175" indent="-3175">
              <a:spcBef>
                <a:spcPts val="600"/>
              </a:spcBef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742950" indent="-285750">
              <a:spcBef>
                <a:spcPts val="600"/>
              </a:spcBef>
              <a:buSzPct val="110000"/>
              <a:buFont typeface="Arial" charset="0"/>
              <a:buChar char="•"/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143000" indent="-228600">
              <a:spcBef>
                <a:spcPts val="600"/>
              </a:spcBef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600200" indent="-228600">
              <a:spcBef>
                <a:spcPts val="600"/>
              </a:spcBef>
              <a:buSzPct val="110000"/>
              <a:buFont typeface="Arial" charset="0"/>
              <a:buChar char="•"/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057400" indent="-228600">
              <a:spcBef>
                <a:spcPts val="600"/>
              </a:spcBef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5pPr>
            <a:lvl6pPr marL="25146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6pPr>
            <a:lvl7pPr marL="29718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7pPr>
            <a:lvl8pPr marL="34290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8pPr>
            <a:lvl9pPr marL="38862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x-none" sz="3200" dirty="0">
                <a:solidFill>
                  <a:schemeClr val="bg1"/>
                </a:solidFill>
                <a:ea typeface="ＭＳ Ｐゴシック" charset="-128"/>
              </a:rPr>
              <a:t>Tutorial on ANI neural network potentials and Auto3D</a:t>
            </a:r>
            <a:endParaRPr lang="en-US" altLang="x-none" sz="4400" dirty="0">
              <a:solidFill>
                <a:schemeClr val="bg1"/>
              </a:solidFill>
              <a:ea typeface="ＭＳ Ｐゴシック" charset="-128"/>
            </a:endParaRPr>
          </a:p>
        </p:txBody>
      </p:sp>
      <p:sp>
        <p:nvSpPr>
          <p:cNvPr id="5123" name="Text Placeholder 16"/>
          <p:cNvSpPr txBox="1">
            <a:spLocks/>
          </p:cNvSpPr>
          <p:nvPr/>
        </p:nvSpPr>
        <p:spPr bwMode="auto">
          <a:xfrm>
            <a:off x="2133600" y="3638549"/>
            <a:ext cx="5257800" cy="990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175" indent="-3175">
              <a:spcBef>
                <a:spcPts val="600"/>
              </a:spcBef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742950" indent="-285750">
              <a:spcBef>
                <a:spcPts val="600"/>
              </a:spcBef>
              <a:buSzPct val="110000"/>
              <a:buFont typeface="Arial" charset="0"/>
              <a:buChar char="•"/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1143000" indent="-228600">
              <a:spcBef>
                <a:spcPts val="600"/>
              </a:spcBef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600200" indent="-228600">
              <a:spcBef>
                <a:spcPts val="600"/>
              </a:spcBef>
              <a:buSzPct val="110000"/>
              <a:buFont typeface="Arial" charset="0"/>
              <a:buChar char="•"/>
              <a:defRPr sz="14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2057400" indent="-228600">
              <a:spcBef>
                <a:spcPts val="600"/>
              </a:spcBef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5pPr>
            <a:lvl6pPr marL="25146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6pPr>
            <a:lvl7pPr marL="29718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7pPr>
            <a:lvl8pPr marL="34290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8pPr>
            <a:lvl9pPr marL="3886200" indent="-228600" fontAlgn="base">
              <a:spcBef>
                <a:spcPts val="600"/>
              </a:spcBef>
              <a:spcAft>
                <a:spcPct val="0"/>
              </a:spcAft>
              <a:buSzPct val="110000"/>
              <a:buFont typeface=".AppleSystemUIFont" charset="-120"/>
              <a:buChar char="–"/>
              <a:defRPr sz="1400" i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9pPr>
          </a:lstStyle>
          <a:p>
            <a:pPr>
              <a:spcBef>
                <a:spcPct val="20000"/>
              </a:spcBef>
            </a:pPr>
            <a:r>
              <a:rPr lang="en-US" altLang="x-none" sz="1600" i="1" dirty="0">
                <a:solidFill>
                  <a:srgbClr val="FFFFFF"/>
                </a:solidFill>
                <a:ea typeface="ＭＳ Ｐゴシック" charset="-128"/>
              </a:rPr>
              <a:t>Zhen (Jack) Liu</a:t>
            </a:r>
          </a:p>
          <a:p>
            <a:pPr>
              <a:spcBef>
                <a:spcPct val="20000"/>
              </a:spcBef>
            </a:pPr>
            <a:r>
              <a:rPr lang="en-US" altLang="x-none" sz="1600" i="1" dirty="0">
                <a:solidFill>
                  <a:srgbClr val="FFFFFF"/>
                </a:solidFill>
                <a:ea typeface="ＭＳ Ｐゴシック" charset="-128"/>
              </a:rPr>
              <a:t>Advisor: Professor Olexandr Isayev</a:t>
            </a:r>
          </a:p>
          <a:p>
            <a:pPr>
              <a:spcBef>
                <a:spcPct val="20000"/>
              </a:spcBef>
            </a:pPr>
            <a:r>
              <a:rPr lang="en-US" altLang="x-none" sz="1600" i="1" dirty="0">
                <a:solidFill>
                  <a:srgbClr val="FFFFFF"/>
                </a:solidFill>
                <a:ea typeface="ＭＳ Ｐゴシック" charset="-128"/>
              </a:rPr>
              <a:t>Nov. 17</a:t>
            </a:r>
            <a:r>
              <a:rPr lang="en-US" altLang="x-none" sz="1600" i="1" baseline="30000" dirty="0">
                <a:solidFill>
                  <a:srgbClr val="FFFFFF"/>
                </a:solidFill>
                <a:ea typeface="ＭＳ Ｐゴシック" charset="-128"/>
              </a:rPr>
              <a:t>th</a:t>
            </a:r>
            <a:r>
              <a:rPr lang="en-US" altLang="x-none" sz="1600" i="1" dirty="0">
                <a:solidFill>
                  <a:srgbClr val="FFFFFF"/>
                </a:solidFill>
                <a:ea typeface="ＭＳ Ｐゴシック" charset="-128"/>
              </a:rPr>
              <a:t>, 2022</a:t>
            </a:r>
          </a:p>
        </p:txBody>
      </p:sp>
    </p:spTree>
    <p:extLst>
      <p:ext uri="{BB962C8B-B14F-4D97-AF65-F5344CB8AC3E}">
        <p14:creationId xmlns:p14="http://schemas.microsoft.com/office/powerpoint/2010/main" val="178644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D96AFC-1FAC-7241-B7C6-68AD4C2A7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1950"/>
            <a:ext cx="8229600" cy="609600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Trade-off between accuracy and cost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50BB8C-7626-EAD5-DEA3-D4B235BBE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777" y="1200150"/>
            <a:ext cx="5644446" cy="3429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54303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D96AFC-1FAC-7241-B7C6-68AD4C2A7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1950"/>
            <a:ext cx="8229600" cy="609600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Trade-off between accuracy and cost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C651D4-1886-3AE6-B845-5FDFE71A19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777" y="1200150"/>
            <a:ext cx="5644446" cy="3429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35130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D96AFC-1FAC-7241-B7C6-68AD4C2A7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1950"/>
            <a:ext cx="8229600" cy="609600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Neural network potential (NNP)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8795411-140A-984D-84C2-39396CFBB2C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19100" y="895350"/>
            <a:ext cx="8305800" cy="3429000"/>
          </a:xfrm>
        </p:spPr>
        <p:txBody>
          <a:bodyPr wrap="square" anchor="t">
            <a:norm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Express the total molecular energy as a sum of environment-dependent atomic contributions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Atomic environmental representation is invariant to rotation, translation and permutation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Optional long-range and/or non-local interaction embedding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Trained to a huge electronic structure data set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3F2D06-8209-C1E5-9D6B-4A98B59AD40C}"/>
              </a:ext>
            </a:extLst>
          </p:cNvPr>
          <p:cNvSpPr/>
          <p:nvPr/>
        </p:nvSpPr>
        <p:spPr>
          <a:xfrm>
            <a:off x="-76200" y="4857750"/>
            <a:ext cx="6096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/>
              <a:t>Zubatiuk</a:t>
            </a:r>
            <a:r>
              <a:rPr lang="en-US" sz="1400" dirty="0"/>
              <a:t>, T., Isayev, O.,  </a:t>
            </a:r>
            <a:r>
              <a:rPr lang="en-US" sz="1400" i="1" dirty="0"/>
              <a:t>Acc. Chem. Res.</a:t>
            </a:r>
            <a:r>
              <a:rPr lang="en-US" sz="1400" dirty="0"/>
              <a:t> </a:t>
            </a:r>
            <a:r>
              <a:rPr lang="en-US" sz="1400" b="1" dirty="0"/>
              <a:t>2021</a:t>
            </a:r>
            <a:r>
              <a:rPr lang="en-US" sz="1400" dirty="0"/>
              <a:t>, </a:t>
            </a:r>
            <a:r>
              <a:rPr lang="en-US" sz="1400" i="1" dirty="0"/>
              <a:t>54(7)</a:t>
            </a:r>
            <a:r>
              <a:rPr lang="en-US" sz="1400" dirty="0"/>
              <a:t>, 1575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9B3E64-A0D0-3986-CAD9-E0244FEA9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2038350"/>
            <a:ext cx="6211739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544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B495710-0B13-3E1C-88BC-6F5BD9FF3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1233" y="1582510"/>
            <a:ext cx="5029200" cy="2224745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8795411-140A-984D-84C2-39396CFBB2C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7200" y="974271"/>
            <a:ext cx="8534400" cy="1216479"/>
          </a:xfrm>
        </p:spPr>
        <p:txBody>
          <a:bodyPr/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Include ANI-1, ANI-1x, ANI-1ccx, ANI-2x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Input: element and 3D coordinates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Output: energies and forces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D96AFC-1FAC-7241-B7C6-68AD4C2A7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ANI: a neural network potential family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E34FA5-DC47-5E75-FA7E-E4E4552BA189}"/>
              </a:ext>
            </a:extLst>
          </p:cNvPr>
          <p:cNvSpPr/>
          <p:nvPr/>
        </p:nvSpPr>
        <p:spPr>
          <a:xfrm>
            <a:off x="0" y="4857750"/>
            <a:ext cx="7620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﻿Smith, J. et al. </a:t>
            </a:r>
            <a:r>
              <a:rPr lang="en-US" sz="1400" i="1" dirty="0"/>
              <a:t>Chem. Sci. </a:t>
            </a:r>
            <a:r>
              <a:rPr lang="en-US" sz="1400" b="1" dirty="0"/>
              <a:t>2017</a:t>
            </a:r>
            <a:r>
              <a:rPr lang="en-US" sz="1400" dirty="0"/>
              <a:t>, </a:t>
            </a:r>
            <a:r>
              <a:rPr lang="en-US" sz="1400" i="1" dirty="0"/>
              <a:t>8</a:t>
            </a:r>
            <a:r>
              <a:rPr lang="en-US" sz="1400" dirty="0"/>
              <a:t>, 3192;        Gao, X. et al. </a:t>
            </a:r>
            <a:r>
              <a:rPr lang="en-US" sz="1400" i="1" dirty="0"/>
              <a:t>J. Chem. Inf. Model.</a:t>
            </a:r>
            <a:r>
              <a:rPr lang="en-US" sz="1400" dirty="0"/>
              <a:t> </a:t>
            </a:r>
            <a:r>
              <a:rPr lang="en-US" sz="1400" b="1" dirty="0"/>
              <a:t>2020</a:t>
            </a:r>
            <a:r>
              <a:rPr lang="en-US" sz="1400" dirty="0"/>
              <a:t>, </a:t>
            </a:r>
            <a:r>
              <a:rPr lang="en-US" sz="1400" i="1" dirty="0"/>
              <a:t>60</a:t>
            </a:r>
            <a:r>
              <a:rPr lang="en-US" sz="1400" dirty="0"/>
              <a:t>, 3408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233E92A-4489-E470-737F-E04C0F702A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2514325"/>
            <a:ext cx="1828800" cy="609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FC262B-0D25-969D-83EE-6A6AC35980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314943"/>
            <a:ext cx="4572000" cy="64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917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D96AFC-1FAC-7241-B7C6-68AD4C2A7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1950"/>
            <a:ext cx="8229600" cy="609600"/>
          </a:xfrm>
        </p:spPr>
        <p:txBody>
          <a:bodyPr wrap="square" anchor="t">
            <a:normAutofit fontScale="90000"/>
          </a:bodyPr>
          <a:lstStyle/>
          <a:p>
            <a:r>
              <a:rPr lang="en-US" dirty="0"/>
              <a:t>Auto3D: finds the low-energy 3D conformer from SMILES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374A2A-BB89-9F6E-5C69-67FAF9637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781589"/>
            <a:ext cx="5562600" cy="4005072"/>
          </a:xfrm>
          <a:prstGeom prst="rect">
            <a:avLst/>
          </a:prstGeom>
          <a:noFill/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8795411-140A-984D-84C2-39396CFBB2C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72200" y="781589"/>
            <a:ext cx="2740152" cy="3429000"/>
          </a:xfrm>
        </p:spPr>
        <p:txBody>
          <a:bodyPr wrap="square" anchor="t">
            <a:norm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b="1" dirty="0"/>
              <a:t>Input</a:t>
            </a:r>
            <a:r>
              <a:rPr lang="en-US" dirty="0"/>
              <a:t>: SMILES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b="1" dirty="0"/>
              <a:t>Output</a:t>
            </a:r>
            <a:r>
              <a:rPr lang="en-US" dirty="0"/>
              <a:t>: 3D structures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b="1" dirty="0"/>
              <a:t>Isomer engine</a:t>
            </a:r>
            <a:r>
              <a:rPr lang="en-US" dirty="0"/>
              <a:t>: RDKit/OMEGA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b="1" dirty="0"/>
              <a:t>Optimizing engine</a:t>
            </a:r>
            <a:r>
              <a:rPr lang="en-US" dirty="0"/>
              <a:t>: ANI-2x/AIMNET/ANI-2xt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0D5C4A-7581-4DF6-50A9-1B856DCD52E1}"/>
              </a:ext>
            </a:extLst>
          </p:cNvPr>
          <p:cNvSpPr txBox="1"/>
          <p:nvPr/>
        </p:nvSpPr>
        <p:spPr>
          <a:xfrm>
            <a:off x="0" y="4857750"/>
            <a:ext cx="59301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u="none" strike="noStrike" dirty="0">
                <a:solidFill>
                  <a:srgbClr val="95989A"/>
                </a:solidFill>
                <a:effectLst/>
                <a:latin typeface="Roboto" panose="020F0502020204030204" pitchFamily="34" charset="0"/>
                <a:hlinkClick r:id="rId4" tooltip="DOI URL"/>
              </a:rPr>
              <a:t>https://doi.org/10.1021/acs.jcim.2c00817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91414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C4D42-BF9A-5F12-BA94-E2593F994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for the tutorial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500A7-7B89-F49D-1BC0-B4128FC5AE7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400" dirty="0"/>
              <a:t>Part I: Setting up RDKit and Auto3D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4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400" dirty="0"/>
              <a:t>Part II: RDKit essential function tutorial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4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400" dirty="0"/>
              <a:t>Part III: Auto3D usage show case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4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400" dirty="0"/>
              <a:t>Part IV: In class practice</a:t>
            </a:r>
          </a:p>
        </p:txBody>
      </p:sp>
    </p:spTree>
    <p:extLst>
      <p:ext uri="{BB962C8B-B14F-4D97-AF65-F5344CB8AC3E}">
        <p14:creationId xmlns:p14="http://schemas.microsoft.com/office/powerpoint/2010/main" val="2609132101"/>
      </p:ext>
    </p:extLst>
  </p:cSld>
  <p:clrMapOvr>
    <a:masterClrMapping/>
  </p:clrMapOvr>
</p:sld>
</file>

<file path=ppt/theme/theme1.xml><?xml version="1.0" encoding="utf-8"?>
<a:theme xmlns:a="http://schemas.openxmlformats.org/drawingml/2006/main" name="CMU PPT Theme">
  <a:themeElements>
    <a:clrScheme name="Custom 1">
      <a:dk1>
        <a:srgbClr val="000000"/>
      </a:dk1>
      <a:lt1>
        <a:srgbClr val="FFFFFF"/>
      </a:lt1>
      <a:dk2>
        <a:srgbClr val="75787B"/>
      </a:dk2>
      <a:lt2>
        <a:srgbClr val="C8C9C7"/>
      </a:lt2>
      <a:accent1>
        <a:srgbClr val="BB0000"/>
      </a:accent1>
      <a:accent2>
        <a:srgbClr val="75787B"/>
      </a:accent2>
      <a:accent3>
        <a:srgbClr val="00833C"/>
      </a:accent3>
      <a:accent4>
        <a:srgbClr val="F2A900"/>
      </a:accent4>
      <a:accent5>
        <a:srgbClr val="002C71"/>
      </a:accent5>
      <a:accent6>
        <a:srgbClr val="C8C9C7"/>
      </a:accent6>
      <a:hlink>
        <a:srgbClr val="BB0000"/>
      </a:hlink>
      <a:folHlink>
        <a:srgbClr val="82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45 Helvetica Light" pitchFamily="-110" charset="0"/>
            <a:ea typeface="Geneva" pitchFamily="-110" charset="-128"/>
            <a:cs typeface="Geneva" pitchFamily="-11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45 Helvetica Light" pitchFamily="-110" charset="0"/>
            <a:ea typeface="Geneva" pitchFamily="-110" charset="-128"/>
            <a:cs typeface="Geneva" pitchFamily="-110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2" id="{305A81DC-F056-FF44-9553-6A4D4150B4C1}" vid="{22C4A014-A9D7-334E-98D6-A9C7E73BCA46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13778</TotalTime>
  <Words>243</Words>
  <Application>Microsoft Macintosh PowerPoint</Application>
  <PresentationFormat>On-screen Show (16:9)</PresentationFormat>
  <Paragraphs>33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.AppleSystemUIFont</vt:lpstr>
      <vt:lpstr>45 Helvetica Light</vt:lpstr>
      <vt:lpstr>Open Sans Regular</vt:lpstr>
      <vt:lpstr>Arial</vt:lpstr>
      <vt:lpstr>Open Sans</vt:lpstr>
      <vt:lpstr>Open Sans Light</vt:lpstr>
      <vt:lpstr>Roboto</vt:lpstr>
      <vt:lpstr>Times</vt:lpstr>
      <vt:lpstr>Wingdings</vt:lpstr>
      <vt:lpstr>CMU PPT Theme</vt:lpstr>
      <vt:lpstr>PowerPoint Presentation</vt:lpstr>
      <vt:lpstr>Trade-off between accuracy and cost</vt:lpstr>
      <vt:lpstr>Trade-off between accuracy and cost</vt:lpstr>
      <vt:lpstr>Neural network potential (NNP)</vt:lpstr>
      <vt:lpstr>ANI: a neural network potential family</vt:lpstr>
      <vt:lpstr>Auto3D: finds the low-energy 3D conformer from SMILES</vt:lpstr>
      <vt:lpstr>Outline for the tutorial Jupyter notebook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Zhen Liu</dc:creator>
  <cp:lastModifiedBy>Zhen Liu</cp:lastModifiedBy>
  <cp:revision>485</cp:revision>
  <dcterms:created xsi:type="dcterms:W3CDTF">2020-10-21T01:36:00Z</dcterms:created>
  <dcterms:modified xsi:type="dcterms:W3CDTF">2022-11-07T22:18:07Z</dcterms:modified>
</cp:coreProperties>
</file>

<file path=docProps/thumbnail.jpeg>
</file>